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0" r:id="rId3"/>
    <p:sldId id="275" r:id="rId4"/>
    <p:sldId id="276" r:id="rId5"/>
    <p:sldId id="279" r:id="rId6"/>
    <p:sldId id="277" r:id="rId7"/>
    <p:sldId id="278" r:id="rId8"/>
    <p:sldId id="281" r:id="rId9"/>
    <p:sldId id="282" r:id="rId10"/>
    <p:sldId id="284" r:id="rId11"/>
    <p:sldId id="285" r:id="rId12"/>
    <p:sldId id="286" r:id="rId13"/>
    <p:sldId id="2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0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572DC7-58FB-4E4F-A16B-0BC57BC6CA5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B68466-E919-4946-9E1D-4FB67FC8D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68466-E919-4946-9E1D-4FB67FC8D4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6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BBE7BA-B26A-4387-9FF8-2B22FCAA66C8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1B89FC-451A-48BD-8A2D-C12651F1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  <a:cs typeface="Arial" panose="020B0604020202020204" pitchFamily="34" charset="0"/>
              </a:rPr>
              <a:t>ELEMENTE DE NOUTATE </a:t>
            </a:r>
            <a:r>
              <a:rPr lang="ro-RO" dirty="0" smtClean="0">
                <a:latin typeface="+mn-lt"/>
                <a:cs typeface="Arial" panose="020B0604020202020204" pitchFamily="34" charset="0"/>
              </a:rPr>
              <a:t>ÎN CODUL INSOLVENȚEI</a:t>
            </a:r>
            <a:br>
              <a:rPr lang="ro-RO" dirty="0" smtClean="0">
                <a:latin typeface="+mn-lt"/>
                <a:cs typeface="Arial" panose="020B0604020202020204" pitchFamily="34" charset="0"/>
              </a:rPr>
            </a:br>
            <a:r>
              <a:rPr lang="ro-RO" dirty="0" smtClean="0">
                <a:latin typeface="+mn-lt"/>
                <a:cs typeface="Arial" panose="020B0604020202020204" pitchFamily="34" charset="0"/>
              </a:rPr>
              <a:t>- argumente pro și contra -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Av. Simona Maria MILO</a:t>
            </a:r>
            <a:r>
              <a:rPr lang="ro-RO" b="1" dirty="0" smtClean="0"/>
              <a:t>Ș</a:t>
            </a:r>
          </a:p>
          <a:p>
            <a:r>
              <a:rPr lang="ro-RO" dirty="0" smtClean="0"/>
              <a:t>Președinte INPPI</a:t>
            </a:r>
          </a:p>
          <a:p>
            <a:r>
              <a:rPr lang="ro-RO" b="1" dirty="0" smtClean="0"/>
              <a:t>Av. </a:t>
            </a:r>
            <a:r>
              <a:rPr lang="en-US" b="1" dirty="0" smtClean="0"/>
              <a:t> Andreea D</a:t>
            </a:r>
            <a:r>
              <a:rPr lang="ro-RO" b="1" dirty="0" smtClean="0"/>
              <a:t>ELI</a:t>
            </a:r>
            <a:endParaRPr lang="en-US" b="1" dirty="0" smtClean="0"/>
          </a:p>
          <a:p>
            <a:r>
              <a:rPr lang="en-US" dirty="0" err="1" smtClean="0"/>
              <a:t>Membru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Consiliul</a:t>
            </a:r>
            <a:r>
              <a:rPr lang="en-US" dirty="0" smtClean="0"/>
              <a:t> </a:t>
            </a:r>
            <a:r>
              <a:rPr lang="ro-RO" dirty="0" smtClean="0"/>
              <a:t>Științific al INPPI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+mn-lt"/>
              </a:rPr>
              <a:t>Concluziile....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o-RO" dirty="0"/>
              <a:t>Eliminarea evaziunii </a:t>
            </a:r>
            <a:r>
              <a:rPr lang="ro-RO" dirty="0" smtClean="0"/>
              <a:t>fiscale; </a:t>
            </a:r>
            <a:endParaRPr lang="en-US" dirty="0"/>
          </a:p>
          <a:p>
            <a:pPr algn="just"/>
            <a:r>
              <a:rPr lang="ro-RO" dirty="0" smtClean="0"/>
              <a:t>Durata de 1 an a planului nu constituie o problemă reală. Remediu: </a:t>
            </a:r>
            <a:r>
              <a:rPr lang="en-US" dirty="0" smtClean="0"/>
              <a:t>se </a:t>
            </a:r>
            <a:r>
              <a:rPr lang="ro-RO" i="1" dirty="0" smtClean="0"/>
              <a:t>adună durata concordatului cu durata planului de reorganizare și </a:t>
            </a:r>
            <a:r>
              <a:rPr lang="en-US" i="1" dirty="0" smtClean="0"/>
              <a:t>se </a:t>
            </a:r>
            <a:r>
              <a:rPr lang="ro-RO" i="1" dirty="0" smtClean="0"/>
              <a:t>ajunge la un maxim de 4 ani;</a:t>
            </a:r>
          </a:p>
          <a:p>
            <a:pPr algn="just"/>
            <a:r>
              <a:rPr lang="en-US" dirty="0" smtClean="0"/>
              <a:t>Stab</a:t>
            </a:r>
            <a:r>
              <a:rPr lang="ro-RO" dirty="0" smtClean="0"/>
              <a:t>i</a:t>
            </a:r>
            <a:r>
              <a:rPr lang="en-US" dirty="0" err="1" smtClean="0"/>
              <a:t>lirea</a:t>
            </a:r>
            <a:r>
              <a:rPr lang="en-US" dirty="0" smtClean="0"/>
              <a:t> </a:t>
            </a:r>
            <a:r>
              <a:rPr lang="ro-RO" dirty="0" smtClean="0"/>
              <a:t>procentului de aprobare a planului de reorganizare la 50% va elimina </a:t>
            </a:r>
            <a:r>
              <a:rPr lang="en-US" dirty="0" err="1" smtClean="0"/>
              <a:t>calitatea</a:t>
            </a:r>
            <a:r>
              <a:rPr lang="en-US" dirty="0" smtClean="0"/>
              <a:t> de spectator </a:t>
            </a:r>
            <a:r>
              <a:rPr lang="en-US" dirty="0" err="1" smtClean="0"/>
              <a:t>pasiv</a:t>
            </a:r>
            <a:r>
              <a:rPr lang="en-US" dirty="0" smtClean="0"/>
              <a:t> a </a:t>
            </a:r>
            <a:r>
              <a:rPr lang="ro-RO" dirty="0" smtClean="0"/>
              <a:t>creditorului majoritar;</a:t>
            </a:r>
          </a:p>
          <a:p>
            <a:pPr algn="just"/>
            <a:r>
              <a:rPr lang="ro-RO" dirty="0" smtClean="0"/>
              <a:t>Posibilitatea executării silite a creanțelor curente reprezintă un beneficiu al creditorilor</a:t>
            </a:r>
            <a:r>
              <a:rPr lang="ro-RO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3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+mn-lt"/>
              </a:rPr>
              <a:t>Posibile efecte...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400" dirty="0" err="1" smtClean="0"/>
              <a:t>Unirea</a:t>
            </a:r>
            <a:r>
              <a:rPr lang="en-US" sz="2400" dirty="0" smtClean="0"/>
              <a:t> </a:t>
            </a:r>
            <a:r>
              <a:rPr lang="en-US" sz="2400" dirty="0" err="1" smtClean="0"/>
              <a:t>duratei</a:t>
            </a:r>
            <a:r>
              <a:rPr lang="en-US" sz="2400" dirty="0" smtClean="0"/>
              <a:t> </a:t>
            </a:r>
            <a:r>
              <a:rPr lang="en-US" sz="2400" dirty="0" err="1" smtClean="0"/>
              <a:t>procedurii</a:t>
            </a:r>
            <a:r>
              <a:rPr lang="en-US" sz="2400" dirty="0" smtClean="0"/>
              <a:t> de </a:t>
            </a:r>
            <a:r>
              <a:rPr lang="en-US" sz="2400" dirty="0" err="1" smtClean="0"/>
              <a:t>prevenire</a:t>
            </a:r>
            <a:r>
              <a:rPr lang="en-US" sz="2400" dirty="0" smtClean="0"/>
              <a:t> a </a:t>
            </a:r>
            <a:r>
              <a:rPr lang="en-US" sz="2400" dirty="0" err="1" smtClean="0"/>
              <a:t>insolven</a:t>
            </a:r>
            <a:r>
              <a:rPr lang="ro-RO" sz="2400" dirty="0" smtClean="0"/>
              <a:t>ței cu durata planului de reorganizare nu are în vedere scopul prevenției în sine; </a:t>
            </a:r>
            <a:endParaRPr lang="en-US" sz="2400" dirty="0" smtClean="0"/>
          </a:p>
          <a:p>
            <a:pPr algn="just"/>
            <a:r>
              <a:rPr lang="ro-RO" sz="2400" dirty="0" smtClean="0"/>
              <a:t>Durata planului de 1 an de zile diminuează posibilitatea de achitare a datoriilor istorice, pentru care nu este posibilă restructurarea în afara planului de reorganizare</a:t>
            </a:r>
            <a:r>
              <a:rPr lang="ro-RO" dirty="0" smtClean="0"/>
              <a:t> </a:t>
            </a:r>
            <a:r>
              <a:rPr lang="ro-RO" sz="1600" dirty="0" smtClean="0"/>
              <a:t>(</a:t>
            </a:r>
            <a:r>
              <a:rPr lang="ro-RO" sz="1600" dirty="0"/>
              <a:t>OUG </a:t>
            </a:r>
            <a:r>
              <a:rPr lang="ro-RO" sz="1600" dirty="0" smtClean="0"/>
              <a:t>nr. 29/2011 </a:t>
            </a:r>
            <a:r>
              <a:rPr lang="ro-RO" sz="1600" dirty="0"/>
              <a:t>aprobată prin Legea nr. 15/2012 privind reglementarea acordării eșalonărilor la plată, </a:t>
            </a:r>
            <a:r>
              <a:rPr lang="ro-RO" sz="1600" dirty="0" smtClean="0"/>
              <a:t>prevede posibilitatea acordării, </a:t>
            </a:r>
            <a:r>
              <a:rPr lang="ro-RO" sz="1600" dirty="0"/>
              <a:t>de către creditorul bugetar, de eșalonări la plată pe o perioadă de până la 5 </a:t>
            </a:r>
            <a:r>
              <a:rPr lang="ro-RO" sz="1600" dirty="0" smtClean="0"/>
              <a:t>ani, însă </a:t>
            </a:r>
            <a:r>
              <a:rPr lang="ro-RO" sz="1600" dirty="0"/>
              <a:t>sub condiția ca debitorul să nu se afle în procedura </a:t>
            </a:r>
            <a:r>
              <a:rPr lang="ro-RO" sz="1600" dirty="0" smtClean="0"/>
              <a:t>insolvenței)</a:t>
            </a:r>
          </a:p>
          <a:p>
            <a:pPr algn="just"/>
            <a:r>
              <a:rPr lang="ro-RO" sz="2400" dirty="0" smtClean="0"/>
              <a:t>Procentul de 50% din total masă credală este excesiv și creează o poziție dominantă, de natură a afecta șansele de reorganizare ale debitorului</a:t>
            </a:r>
            <a:r>
              <a:rPr lang="ro-RO" sz="1600" dirty="0" smtClean="0"/>
              <a:t>;</a:t>
            </a:r>
          </a:p>
          <a:p>
            <a:pPr algn="just"/>
            <a:r>
              <a:rPr lang="ro-RO" sz="2400" dirty="0" smtClean="0"/>
              <a:t>Posibilitatea creditorului curent de a executa silit debitorul aduce atingere celor mai importante principii care guvernează procedura insolvenței: caracterul colectiv, concursual și caracterul egalitar al creditorilor în procedură.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987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+mn-lt"/>
              </a:rPr>
              <a:t>Executarea silită a creanțelor curente</a:t>
            </a:r>
            <a:r>
              <a:rPr lang="ro-RO" dirty="0" smtClean="0"/>
              <a:t> - </a:t>
            </a:r>
            <a:r>
              <a:rPr lang="ro-RO" dirty="0" smtClean="0">
                <a:latin typeface="+mn-lt"/>
              </a:rPr>
              <a:t>măsura </a:t>
            </a:r>
            <a:r>
              <a:rPr lang="ro-RO" dirty="0">
                <a:latin typeface="+mn-lt"/>
              </a:rPr>
              <a:t>poate </a:t>
            </a:r>
            <a:r>
              <a:rPr lang="ro-RO" dirty="0" smtClean="0">
                <a:latin typeface="+mn-lt"/>
              </a:rPr>
              <a:t>crea </a:t>
            </a:r>
            <a:r>
              <a:rPr lang="ro-RO" dirty="0">
                <a:latin typeface="+mn-lt"/>
              </a:rPr>
              <a:t>conflicte între:</a:t>
            </a:r>
            <a:br>
              <a:rPr lang="ro-RO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o-RO" dirty="0" smtClean="0"/>
              <a:t>creditorii anteriori și cei curenți;</a:t>
            </a:r>
          </a:p>
          <a:p>
            <a:pPr algn="just"/>
            <a:r>
              <a:rPr lang="ro-RO" dirty="0" smtClean="0"/>
              <a:t>creditorii curenți cu titlu executoriu/cei fără astfel de titlu;</a:t>
            </a:r>
          </a:p>
          <a:p>
            <a:pPr algn="just"/>
            <a:r>
              <a:rPr lang="ro-RO" dirty="0" smtClean="0"/>
              <a:t>creditorii curenți - furnizori de utilități/ceilalți creditori curenți;</a:t>
            </a:r>
          </a:p>
          <a:p>
            <a:r>
              <a:rPr lang="ro-RO" dirty="0"/>
              <a:t>c</a:t>
            </a:r>
            <a:r>
              <a:rPr lang="ro-RO" dirty="0" smtClean="0"/>
              <a:t>reditorii curenți și creditorii garantați;</a:t>
            </a:r>
          </a:p>
          <a:p>
            <a:r>
              <a:rPr lang="ro-RO" dirty="0" smtClean="0"/>
              <a:t>practicianul în insolvență/executorul judecătoresc/fiscal;</a:t>
            </a:r>
          </a:p>
          <a:p>
            <a:r>
              <a:rPr lang="ro-RO" dirty="0"/>
              <a:t>c</a:t>
            </a:r>
            <a:r>
              <a:rPr lang="ro-RO" dirty="0" smtClean="0"/>
              <a:t>reditorii care acordă finanțare</a:t>
            </a:r>
            <a:r>
              <a:rPr lang="en-US" dirty="0" smtClean="0"/>
              <a:t> </a:t>
            </a:r>
            <a:r>
              <a:rPr lang="ro-RO" dirty="0" smtClean="0"/>
              <a:t>în procedură/ceilalți creditori curenți.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8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+mn-lt"/>
              </a:rPr>
              <a:t>ÎN LOC DE CONCLUZII...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n-US" i="1" dirty="0"/>
              <a:t>”The distinguishing feature of an insolvency or bankruptcy law, in comparison with ordinary debt recovery legislation, is that it provides for collective action by creditors which often provides certain </a:t>
            </a:r>
            <a:r>
              <a:rPr lang="en-US" i="1" dirty="0" err="1"/>
              <a:t>significants</a:t>
            </a:r>
            <a:r>
              <a:rPr lang="en-US" i="1" dirty="0"/>
              <a:t> advantages” </a:t>
            </a:r>
            <a:endParaRPr lang="ro-RO" dirty="0"/>
          </a:p>
          <a:p>
            <a:pPr marL="109728" indent="0" algn="just">
              <a:buNone/>
            </a:pPr>
            <a:r>
              <a:rPr lang="ro-RO" sz="2100" dirty="0" smtClean="0"/>
              <a:t>(</a:t>
            </a:r>
            <a:r>
              <a:rPr lang="en-US" sz="2100" dirty="0" smtClean="0"/>
              <a:t>Henry </a:t>
            </a:r>
            <a:r>
              <a:rPr lang="en-US" sz="2100" dirty="0"/>
              <a:t>N. </a:t>
            </a:r>
            <a:r>
              <a:rPr lang="en-US" sz="2100" dirty="0" err="1"/>
              <a:t>Schiffman</a:t>
            </a:r>
            <a:r>
              <a:rPr lang="en-US" sz="2100" dirty="0"/>
              <a:t>, consultant FMI, </a:t>
            </a:r>
            <a:r>
              <a:rPr lang="en-US" sz="2100" dirty="0" err="1"/>
              <a:t>membru</a:t>
            </a:r>
            <a:r>
              <a:rPr lang="en-US" sz="2100" dirty="0"/>
              <a:t> al NY Bar </a:t>
            </a:r>
            <a:r>
              <a:rPr lang="en-US" sz="2100" dirty="0" err="1"/>
              <a:t>si</a:t>
            </a:r>
            <a:r>
              <a:rPr lang="en-US" sz="2100" dirty="0"/>
              <a:t> al Columbia District Bar- Joint Vienna Institute, Financial Transactions for Lawyers </a:t>
            </a:r>
            <a:r>
              <a:rPr lang="en-US" sz="2100" dirty="0" smtClean="0"/>
              <a:t>– 1995</a:t>
            </a:r>
            <a:r>
              <a:rPr lang="ro-RO" sz="2100" dirty="0" smtClean="0"/>
              <a:t>)</a:t>
            </a:r>
            <a:endParaRPr lang="en-US" sz="2100" dirty="0"/>
          </a:p>
          <a:p>
            <a:pPr algn="just"/>
            <a:endParaRPr lang="ro-RO" dirty="0" smtClean="0"/>
          </a:p>
          <a:p>
            <a:pPr marL="109728" indent="0" algn="just">
              <a:buNone/>
            </a:pPr>
            <a:r>
              <a:rPr lang="ro-RO" dirty="0"/>
              <a:t>P</a:t>
            </a:r>
            <a:r>
              <a:rPr lang="vi-VN" dirty="0" smtClean="0"/>
              <a:t>rocedura</a:t>
            </a:r>
            <a:r>
              <a:rPr lang="ro-RO" dirty="0" smtClean="0"/>
              <a:t> </a:t>
            </a:r>
            <a:r>
              <a:rPr lang="vi-VN" dirty="0" smtClean="0"/>
              <a:t>reorganizării</a:t>
            </a:r>
            <a:r>
              <a:rPr lang="ro-RO" dirty="0" smtClean="0"/>
              <a:t>:</a:t>
            </a:r>
            <a:r>
              <a:rPr lang="vi-VN" dirty="0" smtClean="0"/>
              <a:t> „</a:t>
            </a:r>
            <a:r>
              <a:rPr lang="vi-VN" i="1" dirty="0" smtClean="0"/>
              <a:t>dă </a:t>
            </a:r>
            <a:r>
              <a:rPr lang="vi-VN" i="1" dirty="0"/>
              <a:t>debitorului onest aflat într-o </a:t>
            </a:r>
            <a:r>
              <a:rPr lang="vi-VN" i="1" dirty="0" smtClean="0"/>
              <a:t>situ</a:t>
            </a:r>
            <a:r>
              <a:rPr lang="ro-RO" i="1" dirty="0" smtClean="0">
                <a:latin typeface="Georgia" panose="02040502050405020303" pitchFamily="18" charset="0"/>
              </a:rPr>
              <a:t>aț</a:t>
            </a:r>
            <a:r>
              <a:rPr lang="vi-VN" i="1" dirty="0" smtClean="0"/>
              <a:t>ie </a:t>
            </a:r>
            <a:r>
              <a:rPr lang="vi-VN" i="1" dirty="0"/>
              <a:t>nefericită, o nouă oportunitate </a:t>
            </a:r>
            <a:r>
              <a:rPr lang="vi-VN" i="1" dirty="0" smtClean="0"/>
              <a:t>în</a:t>
            </a:r>
            <a:r>
              <a:rPr lang="ro-RO" i="1" dirty="0" smtClean="0">
                <a:latin typeface="Georgia" panose="02040502050405020303" pitchFamily="18" charset="0"/>
              </a:rPr>
              <a:t> v</a:t>
            </a:r>
            <a:r>
              <a:rPr lang="vi-VN" i="1" dirty="0" smtClean="0"/>
              <a:t>ia</a:t>
            </a:r>
            <a:r>
              <a:rPr lang="ro-RO" i="1" dirty="0" smtClean="0">
                <a:latin typeface="Georgia" panose="02040502050405020303" pitchFamily="18" charset="0"/>
              </a:rPr>
              <a:t>ță </a:t>
            </a:r>
            <a:r>
              <a:rPr lang="vi-VN" i="1" dirty="0" smtClean="0"/>
              <a:t>și </a:t>
            </a:r>
            <a:r>
              <a:rPr lang="vi-VN" i="1" dirty="0"/>
              <a:t>orizont liber viitoarelor sale eforturi, nemarcate de presiunea și </a:t>
            </a:r>
            <a:r>
              <a:rPr lang="vi-VN" i="1" dirty="0" smtClean="0"/>
              <a:t>descurajarea</a:t>
            </a:r>
            <a:r>
              <a:rPr lang="en-US" i="1" dirty="0">
                <a:latin typeface="Georgia" panose="02040502050405020303" pitchFamily="18" charset="0"/>
              </a:rPr>
              <a:t> </a:t>
            </a:r>
            <a:r>
              <a:rPr lang="en-US" sz="2400" i="1" dirty="0" smtClean="0">
                <a:latin typeface="Georgia" panose="02040502050405020303" pitchFamily="18" charset="0"/>
              </a:rPr>
              <a:t>generate </a:t>
            </a:r>
            <a:r>
              <a:rPr lang="en-US" sz="2400" i="1" dirty="0">
                <a:latin typeface="Georgia" panose="02040502050405020303" pitchFamily="18" charset="0"/>
              </a:rPr>
              <a:t>de </a:t>
            </a:r>
            <a:r>
              <a:rPr lang="en-US" sz="2400" i="1" dirty="0" err="1">
                <a:latin typeface="Georgia" panose="02040502050405020303" pitchFamily="18" charset="0"/>
              </a:rPr>
              <a:t>debitele</a:t>
            </a:r>
            <a:r>
              <a:rPr lang="en-US" sz="2400" i="1" dirty="0">
                <a:latin typeface="Georgia" panose="02040502050405020303" pitchFamily="18" charset="0"/>
              </a:rPr>
              <a:t> </a:t>
            </a:r>
            <a:r>
              <a:rPr lang="en-US" sz="2400" i="1" dirty="0" err="1">
                <a:latin typeface="Georgia" panose="02040502050405020303" pitchFamily="18" charset="0"/>
              </a:rPr>
              <a:t>preexistente</a:t>
            </a:r>
            <a:r>
              <a:rPr lang="en-US" sz="2400" i="1" dirty="0" smtClean="0">
                <a:latin typeface="Georgia" panose="02040502050405020303" pitchFamily="18" charset="0"/>
              </a:rPr>
              <a:t>.”</a:t>
            </a:r>
            <a:r>
              <a:rPr lang="en-US" sz="2400" i="1" dirty="0">
                <a:latin typeface="Georgia" panose="02040502050405020303" pitchFamily="18" charset="0"/>
              </a:rPr>
              <a:t> </a:t>
            </a:r>
            <a:endParaRPr lang="ro-RO" sz="2400" i="1" dirty="0" smtClean="0">
              <a:latin typeface="Georgia" panose="02040502050405020303" pitchFamily="18" charset="0"/>
            </a:endParaRPr>
          </a:p>
          <a:p>
            <a:pPr marL="109728" indent="0" algn="just">
              <a:buNone/>
            </a:pPr>
            <a:r>
              <a:rPr lang="ro-RO" sz="2400" dirty="0" smtClean="0"/>
              <a:t>(Decizie </a:t>
            </a:r>
            <a:r>
              <a:rPr lang="en-US" sz="2400" dirty="0" err="1" smtClean="0"/>
              <a:t>Curtea</a:t>
            </a:r>
            <a:r>
              <a:rPr lang="ro-RO" sz="2400" dirty="0" smtClean="0"/>
              <a:t> </a:t>
            </a:r>
            <a:r>
              <a:rPr lang="vi-VN" sz="2400" dirty="0"/>
              <a:t>Supremă a </a:t>
            </a:r>
            <a:r>
              <a:rPr lang="ro-RO" sz="2400" dirty="0" smtClean="0"/>
              <a:t>Statelor Unite ale </a:t>
            </a:r>
            <a:r>
              <a:rPr lang="vi-VN" sz="2400" dirty="0" smtClean="0"/>
              <a:t>Americii</a:t>
            </a:r>
            <a:r>
              <a:rPr lang="ro-RO" sz="2400" dirty="0" smtClean="0"/>
              <a:t>, </a:t>
            </a:r>
            <a:r>
              <a:rPr lang="vi-VN" sz="2400" dirty="0" smtClean="0"/>
              <a:t>anul 1934</a:t>
            </a:r>
            <a:r>
              <a:rPr lang="ro-RO" sz="2400" dirty="0" smtClean="0"/>
              <a:t>)</a:t>
            </a:r>
            <a:r>
              <a:rPr lang="vi-VN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46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b="1" dirty="0"/>
              <a:t>Neajunsuri ale Legii </a:t>
            </a:r>
            <a:r>
              <a:rPr lang="ro-RO" sz="2400" b="1" dirty="0" smtClean="0"/>
              <a:t>nr.85/2006;</a:t>
            </a:r>
          </a:p>
          <a:p>
            <a:endParaRPr lang="ro-RO" sz="2400" b="1" dirty="0" smtClean="0"/>
          </a:p>
          <a:p>
            <a:r>
              <a:rPr lang="ro-RO" sz="2400" b="1" dirty="0" smtClean="0"/>
              <a:t>Remediile </a:t>
            </a:r>
            <a:r>
              <a:rPr lang="en-US" sz="2400" b="1" dirty="0" err="1" smtClean="0"/>
              <a:t>oferite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prin</a:t>
            </a:r>
            <a:r>
              <a:rPr lang="en-US" sz="2400" b="1" dirty="0" smtClean="0"/>
              <a:t> C</a:t>
            </a:r>
            <a:r>
              <a:rPr lang="ro-RO" sz="2400" b="1" dirty="0" smtClean="0"/>
              <a:t>odul insolvenței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situa</a:t>
            </a:r>
            <a:r>
              <a:rPr lang="ro-RO" sz="2400" b="1" dirty="0" smtClean="0"/>
              <a:t>ții sesizate în practică;</a:t>
            </a:r>
          </a:p>
          <a:p>
            <a:pPr marL="109728" indent="0">
              <a:buNone/>
            </a:pPr>
            <a:endParaRPr lang="ro-RO" sz="2400" b="1" dirty="0" smtClean="0"/>
          </a:p>
          <a:p>
            <a:r>
              <a:rPr lang="ro-RO" sz="2400" b="1" dirty="0" smtClean="0"/>
              <a:t>Era necesară introducerea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anumitor</a:t>
            </a:r>
            <a:r>
              <a:rPr lang="en-US" sz="2400" b="1" dirty="0" smtClean="0"/>
              <a:t> </a:t>
            </a:r>
            <a:r>
              <a:rPr lang="ro-RO" sz="2400" b="1" dirty="0" smtClean="0"/>
              <a:t>elemente</a:t>
            </a:r>
            <a:r>
              <a:rPr lang="en-US" sz="2400" b="1" dirty="0" smtClean="0"/>
              <a:t> </a:t>
            </a:r>
            <a:r>
              <a:rPr lang="ro-RO" sz="2400" b="1" dirty="0" smtClean="0"/>
              <a:t>suplimentare prin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Codul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Insolven</a:t>
            </a:r>
            <a:r>
              <a:rPr lang="ro-RO" sz="2400" b="1" dirty="0" smtClean="0"/>
              <a:t>ței?</a:t>
            </a:r>
          </a:p>
          <a:p>
            <a:endParaRPr lang="ro-RO" sz="2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656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Neajunsuri ale Legii nr. 85/2006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sz="2200" b="1" dirty="0"/>
              <a:t>a</a:t>
            </a:r>
            <a:r>
              <a:rPr lang="ro-RO" sz="2200" b="1" dirty="0" smtClean="0"/>
              <a:t>ccesul mult prea facil al debitorului la deschiderea procedurii insolvenței;</a:t>
            </a:r>
          </a:p>
          <a:p>
            <a:pPr algn="just"/>
            <a:r>
              <a:rPr lang="ro-RO" sz="2200" b="1" dirty="0"/>
              <a:t>p</a:t>
            </a:r>
            <a:r>
              <a:rPr lang="ro-RO" sz="2200" b="1" dirty="0" smtClean="0"/>
              <a:t>osibilitatea debitorului de a controla procedura</a:t>
            </a:r>
            <a:r>
              <a:rPr lang="ro-RO" sz="2200" dirty="0" smtClean="0"/>
              <a:t>, prin: schimbarea sediului în vederea alegerii instanței, desemnare</a:t>
            </a:r>
            <a:r>
              <a:rPr lang="en-US" sz="2200" dirty="0" smtClean="0"/>
              <a:t>a</a:t>
            </a:r>
            <a:r>
              <a:rPr lang="ro-RO" sz="2200" dirty="0" smtClean="0"/>
              <a:t> administrator</a:t>
            </a:r>
            <a:r>
              <a:rPr lang="en-US" sz="2200" dirty="0" err="1" smtClean="0"/>
              <a:t>ului</a:t>
            </a:r>
            <a:r>
              <a:rPr lang="ro-RO" sz="2200" dirty="0" smtClean="0"/>
              <a:t> judiciar provizoriu, confirmare</a:t>
            </a:r>
            <a:r>
              <a:rPr lang="en-US" sz="2200" dirty="0" smtClean="0"/>
              <a:t>a</a:t>
            </a:r>
            <a:r>
              <a:rPr lang="ro-RO" sz="2200" dirty="0" smtClean="0"/>
              <a:t> administrator</a:t>
            </a:r>
            <a:r>
              <a:rPr lang="en-US" sz="2200" dirty="0" err="1" smtClean="0"/>
              <a:t>ului</a:t>
            </a:r>
            <a:r>
              <a:rPr lang="ro-RO" sz="2200" dirty="0" smtClean="0"/>
              <a:t> judiciar definitiv (n.b. în cazuri izolate), modificarea ulterioară a majorității reale a creanțelor nu anulează hotărârile adoptate anterior de </a:t>
            </a:r>
            <a:r>
              <a:rPr lang="en-US" sz="2200" dirty="0" smtClean="0"/>
              <a:t>c</a:t>
            </a:r>
            <a:r>
              <a:rPr lang="ro-RO" sz="2200" dirty="0" smtClean="0"/>
              <a:t>ătre deținătorii </a:t>
            </a:r>
            <a:r>
              <a:rPr lang="ro-RO" sz="2200" dirty="0" smtClean="0"/>
              <a:t>unei minorități; </a:t>
            </a:r>
          </a:p>
          <a:p>
            <a:pPr algn="just"/>
            <a:r>
              <a:rPr lang="ro-RO" sz="2200" b="1" dirty="0"/>
              <a:t>a</a:t>
            </a:r>
            <a:r>
              <a:rPr lang="ro-RO" sz="2200" b="1" dirty="0" smtClean="0"/>
              <a:t>ccesul mult prea facil al debitorului la confirmarea unui plan de reorganizare </a:t>
            </a:r>
            <a:r>
              <a:rPr lang="ro-RO" sz="2200" dirty="0" smtClean="0"/>
              <a:t>– lipsa susținerii din partea majorității valorice a creanțelor;</a:t>
            </a:r>
          </a:p>
          <a:p>
            <a:pPr algn="just"/>
            <a:r>
              <a:rPr lang="ro-RO" sz="2200" b="1" dirty="0" smtClean="0"/>
              <a:t>lipsa </a:t>
            </a:r>
            <a:r>
              <a:rPr lang="ro-RO" sz="2200" b="1" dirty="0"/>
              <a:t>reglementării insolvenței grupului de </a:t>
            </a:r>
            <a:r>
              <a:rPr lang="ro-RO" sz="2200" b="1" dirty="0" smtClean="0"/>
              <a:t>societăți;</a:t>
            </a:r>
          </a:p>
          <a:p>
            <a:pPr algn="just"/>
            <a:r>
              <a:rPr lang="ro-RO" sz="2200" b="1" dirty="0"/>
              <a:t>l</a:t>
            </a:r>
            <a:r>
              <a:rPr lang="ro-RO" sz="2200" b="1" dirty="0" smtClean="0"/>
              <a:t>ipsa superpriorității reale la finanțare;</a:t>
            </a:r>
          </a:p>
          <a:p>
            <a:pPr algn="just"/>
            <a:r>
              <a:rPr lang="ro-RO" sz="2200" b="1" dirty="0" smtClean="0"/>
              <a:t>insuficienta </a:t>
            </a:r>
            <a:r>
              <a:rPr lang="ro-RO" sz="2200" b="1" dirty="0"/>
              <a:t>protecție a creditorilor cu creanțe </a:t>
            </a:r>
            <a:r>
              <a:rPr lang="ro-RO" sz="2200" b="1" dirty="0" smtClean="0"/>
              <a:t>curente</a:t>
            </a:r>
            <a:r>
              <a:rPr lang="en-US" sz="2200" b="1" dirty="0" smtClean="0"/>
              <a:t>.</a:t>
            </a:r>
            <a:endParaRPr lang="ro-RO" sz="2200" b="1" dirty="0" smtClean="0"/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989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Remediile </a:t>
            </a:r>
            <a:r>
              <a:rPr lang="en-US" dirty="0" smtClean="0"/>
              <a:t>C</a:t>
            </a:r>
            <a:r>
              <a:rPr lang="ro-RO" dirty="0" smtClean="0"/>
              <a:t>odului insolvenței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dirty="0" smtClean="0"/>
              <a:t>Egalizarea termenului de soluționare a cererii de deschidere a procedurii insolvenței debitor/creditor;</a:t>
            </a:r>
          </a:p>
          <a:p>
            <a:pPr algn="just"/>
            <a:r>
              <a:rPr lang="ro-RO" dirty="0"/>
              <a:t>l</a:t>
            </a:r>
            <a:r>
              <a:rPr lang="ro-RO" dirty="0" smtClean="0"/>
              <a:t>imitarea practicilor de forum shopping- schimbarea sediului debitorului în cele 6 luni anterioare datei depunerii cererii de insolvență atrage competența instanței de la sediul inițial;</a:t>
            </a:r>
          </a:p>
          <a:p>
            <a:pPr algn="just"/>
            <a:r>
              <a:rPr lang="ro-RO" dirty="0"/>
              <a:t>d</a:t>
            </a:r>
            <a:r>
              <a:rPr lang="ro-RO" dirty="0" smtClean="0"/>
              <a:t>esemnarea practicianului în insolvență – din oficiu de către judecătorul sindic – </a:t>
            </a:r>
            <a:r>
              <a:rPr lang="ro-RO" i="1" dirty="0" smtClean="0"/>
              <a:t>riscul netransparenței și al subiectivismului;</a:t>
            </a:r>
          </a:p>
          <a:p>
            <a:pPr algn="just"/>
            <a:r>
              <a:rPr lang="ro-RO" dirty="0"/>
              <a:t>d</a:t>
            </a:r>
            <a:r>
              <a:rPr lang="ro-RO" dirty="0" smtClean="0"/>
              <a:t>acă votul exprimat este viciat (introducere/eliminare creanță) </a:t>
            </a:r>
            <a:r>
              <a:rPr lang="ro-RO" dirty="0"/>
              <a:t>în adunarea </a:t>
            </a:r>
            <a:r>
              <a:rPr lang="ro-RO" dirty="0" smtClean="0"/>
              <a:t>creditorilor, </a:t>
            </a:r>
            <a:r>
              <a:rPr lang="ro-RO" dirty="0" smtClean="0"/>
              <a:t>aceasta este </a:t>
            </a:r>
            <a:r>
              <a:rPr lang="ro-RO" dirty="0" smtClean="0"/>
              <a:t>reconvocată cu aceeași ordine de zi - rezultat diferit – desființare măsură de către judecătorul sindic.</a:t>
            </a:r>
          </a:p>
          <a:p>
            <a:pPr algn="just"/>
            <a:endParaRPr lang="ro-RO" i="1" dirty="0" smtClean="0"/>
          </a:p>
          <a:p>
            <a:pPr algn="just"/>
            <a:endParaRPr lang="ro-RO" i="1" dirty="0" smtClean="0"/>
          </a:p>
          <a:p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47661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Remediile </a:t>
            </a:r>
            <a:r>
              <a:rPr lang="en-US" dirty="0" smtClean="0"/>
              <a:t>C</a:t>
            </a:r>
            <a:r>
              <a:rPr lang="ro-RO" dirty="0" smtClean="0"/>
              <a:t>odului </a:t>
            </a:r>
            <a:r>
              <a:rPr lang="ro-RO" dirty="0"/>
              <a:t>insolvenței- </a:t>
            </a:r>
            <a:r>
              <a:rPr lang="ro-RO" i="1" dirty="0"/>
              <a:t>continuare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err="1"/>
              <a:t>Superprioritate</a:t>
            </a:r>
            <a:r>
              <a:rPr lang="en-US" dirty="0"/>
              <a:t> la </a:t>
            </a:r>
            <a:r>
              <a:rPr lang="en-US" dirty="0" err="1"/>
              <a:t>distribuire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finanțările</a:t>
            </a:r>
            <a:r>
              <a:rPr lang="en-US" dirty="0"/>
              <a:t> </a:t>
            </a:r>
            <a:r>
              <a:rPr lang="en-US" dirty="0" err="1"/>
              <a:t>acordate</a:t>
            </a:r>
            <a:r>
              <a:rPr lang="en-US" dirty="0"/>
              <a:t> </a:t>
            </a:r>
            <a:r>
              <a:rPr lang="en-US" dirty="0" err="1"/>
              <a:t>debitorului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u="sng" dirty="0" err="1"/>
              <a:t>condiții</a:t>
            </a:r>
            <a:r>
              <a:rPr lang="en-US" u="sng" dirty="0"/>
              <a:t>:</a:t>
            </a:r>
          </a:p>
          <a:p>
            <a:pPr marL="411480" lvl="1" indent="0" algn="just">
              <a:spcAft>
                <a:spcPts val="600"/>
              </a:spcAft>
              <a:buNone/>
            </a:pPr>
            <a:r>
              <a:rPr lang="ro-RO" sz="1600" dirty="0">
                <a:solidFill>
                  <a:schemeClr val="tx1"/>
                </a:solidFill>
              </a:rPr>
              <a:t>(i) </a:t>
            </a:r>
            <a:r>
              <a:rPr lang="en-US" sz="1600" dirty="0" err="1">
                <a:solidFill>
                  <a:schemeClr val="tx1"/>
                </a:solidFill>
              </a:rPr>
              <a:t>finan</a:t>
            </a:r>
            <a:r>
              <a:rPr lang="ro-RO" sz="1600" dirty="0">
                <a:solidFill>
                  <a:schemeClr val="tx1"/>
                </a:solidFill>
              </a:rPr>
              <a:t>ță</a:t>
            </a:r>
            <a:r>
              <a:rPr lang="en-US" sz="1600" dirty="0">
                <a:solidFill>
                  <a:schemeClr val="tx1"/>
                </a:solidFill>
              </a:rPr>
              <a:t>rile se </a:t>
            </a:r>
            <a:r>
              <a:rPr lang="en-US" sz="1600" dirty="0" err="1">
                <a:solidFill>
                  <a:schemeClr val="tx1"/>
                </a:solidFill>
              </a:rPr>
              <a:t>acord</a:t>
            </a:r>
            <a:r>
              <a:rPr lang="ro-RO" sz="1600" dirty="0">
                <a:solidFill>
                  <a:schemeClr val="tx1"/>
                </a:solidFill>
              </a:rPr>
              <a:t>ă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numai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o-RO" sz="1600" dirty="0">
                <a:solidFill>
                  <a:schemeClr val="tx1"/>
                </a:solidFill>
              </a:rPr>
              <a:t>cu acordul comitetului creditorilor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vor</a:t>
            </a:r>
            <a:r>
              <a:rPr lang="en-US" sz="1600" dirty="0">
                <a:solidFill>
                  <a:schemeClr val="tx1"/>
                </a:solidFill>
              </a:rPr>
              <a:t> fi </a:t>
            </a:r>
            <a:r>
              <a:rPr lang="en-US" sz="1600" dirty="0" err="1">
                <a:solidFill>
                  <a:schemeClr val="tx1"/>
                </a:solidFill>
              </a:rPr>
              <a:t>garantate</a:t>
            </a:r>
            <a:r>
              <a:rPr lang="en-US" sz="1600" dirty="0">
                <a:solidFill>
                  <a:schemeClr val="tx1"/>
                </a:solidFill>
              </a:rPr>
              <a:t> cu </a:t>
            </a:r>
            <a:r>
              <a:rPr lang="ro-RO" sz="1600" dirty="0">
                <a:solidFill>
                  <a:schemeClr val="tx1"/>
                </a:solidFill>
              </a:rPr>
              <a:t>bunuri sau drepturi care nu formează obiectul unor cauze de preferință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ro-RO" sz="1600" dirty="0">
                <a:solidFill>
                  <a:schemeClr val="tx1"/>
                </a:solidFill>
              </a:rPr>
              <a:t> fiind libere de sarcini; </a:t>
            </a:r>
            <a:endParaRPr lang="en-US" sz="1600" dirty="0">
              <a:solidFill>
                <a:schemeClr val="tx1"/>
              </a:solidFill>
            </a:endParaRPr>
          </a:p>
          <a:p>
            <a:pPr marL="411480" lvl="1" indent="0" algn="just">
              <a:spcAft>
                <a:spcPts val="600"/>
              </a:spcAft>
              <a:buNone/>
            </a:pPr>
            <a:r>
              <a:rPr lang="ro-RO" sz="1600" dirty="0">
                <a:solidFill>
                  <a:schemeClr val="tx1"/>
                </a:solidFill>
              </a:rPr>
              <a:t>(ii) în lipsa </a:t>
            </a:r>
            <a:r>
              <a:rPr lang="en-US" sz="1600" dirty="0" err="1">
                <a:solidFill>
                  <a:schemeClr val="tx1"/>
                </a:solidFill>
              </a:rPr>
              <a:t>unor</a:t>
            </a:r>
            <a:r>
              <a:rPr lang="ro-RO" sz="1600" dirty="0">
                <a:solidFill>
                  <a:schemeClr val="tx1"/>
                </a:solidFill>
              </a:rPr>
              <a:t> bunuri libere de sarcini, </a:t>
            </a:r>
            <a:r>
              <a:rPr lang="en-US" sz="1600" dirty="0" err="1" smtClean="0">
                <a:solidFill>
                  <a:schemeClr val="tx1"/>
                </a:solidFill>
              </a:rPr>
              <a:t>finan</a:t>
            </a:r>
            <a:r>
              <a:rPr lang="ro-RO" sz="1600" dirty="0" smtClean="0">
                <a:solidFill>
                  <a:schemeClr val="tx1"/>
                </a:solidFill>
              </a:rPr>
              <a:t>ță</a:t>
            </a:r>
            <a:r>
              <a:rPr lang="en-US" sz="1600" dirty="0" smtClean="0">
                <a:solidFill>
                  <a:schemeClr val="tx1"/>
                </a:solidFill>
              </a:rPr>
              <a:t>rile </a:t>
            </a:r>
            <a:r>
              <a:rPr lang="en-US" sz="1600" dirty="0" err="1">
                <a:solidFill>
                  <a:schemeClr val="tx1"/>
                </a:solidFill>
              </a:rPr>
              <a:t>vor</a:t>
            </a:r>
            <a:r>
              <a:rPr lang="en-US" sz="1600" dirty="0">
                <a:solidFill>
                  <a:schemeClr val="tx1"/>
                </a:solidFill>
              </a:rPr>
              <a:t> fi </a:t>
            </a:r>
            <a:r>
              <a:rPr lang="en-US" sz="1600" dirty="0" err="1">
                <a:solidFill>
                  <a:schemeClr val="tx1"/>
                </a:solidFill>
              </a:rPr>
              <a:t>garantate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prin</a:t>
            </a:r>
            <a:r>
              <a:rPr lang="ro-RO" sz="1600" dirty="0">
                <a:solidFill>
                  <a:schemeClr val="tx1"/>
                </a:solidFill>
              </a:rPr>
              <a:t> garanții deja constituite, cu acordul creditorilor garantați preexistenți; </a:t>
            </a:r>
            <a:endParaRPr lang="en-US" sz="1600" dirty="0">
              <a:solidFill>
                <a:schemeClr val="tx1"/>
              </a:solidFill>
            </a:endParaRPr>
          </a:p>
          <a:p>
            <a:pPr marL="411480" lvl="1" indent="0" algn="just">
              <a:buNone/>
            </a:pPr>
            <a:r>
              <a:rPr lang="ro-RO" sz="1600" dirty="0">
                <a:solidFill>
                  <a:schemeClr val="tx1"/>
                </a:solidFill>
              </a:rPr>
              <a:t>(iii) în lipsa </a:t>
            </a:r>
            <a:r>
              <a:rPr lang="en-US" sz="1600" dirty="0" err="1">
                <a:solidFill>
                  <a:schemeClr val="tx1"/>
                </a:solidFill>
              </a:rPr>
              <a:t>unor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o-RO" sz="1600" dirty="0">
                <a:solidFill>
                  <a:schemeClr val="tx1"/>
                </a:solidFill>
              </a:rPr>
              <a:t>bunuri libere de sarcini sau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ro-RO" sz="1600" dirty="0">
                <a:solidFill>
                  <a:schemeClr val="tx1"/>
                </a:solidFill>
              </a:rPr>
              <a:t> acordului creditorilor garantați preexistenți, </a:t>
            </a:r>
            <a:r>
              <a:rPr lang="en-US" sz="1600" dirty="0" err="1" smtClean="0">
                <a:solidFill>
                  <a:schemeClr val="tx1"/>
                </a:solidFill>
              </a:rPr>
              <a:t>finan</a:t>
            </a:r>
            <a:r>
              <a:rPr lang="ro-RO" sz="1600" dirty="0" smtClean="0">
                <a:solidFill>
                  <a:schemeClr val="tx1"/>
                </a:solidFill>
              </a:rPr>
              <a:t>ță</a:t>
            </a:r>
            <a:r>
              <a:rPr lang="en-US" sz="1600" dirty="0" smtClean="0">
                <a:solidFill>
                  <a:schemeClr val="tx1"/>
                </a:solidFill>
              </a:rPr>
              <a:t>rile </a:t>
            </a:r>
            <a:r>
              <a:rPr lang="en-US" sz="1600" dirty="0" err="1">
                <a:solidFill>
                  <a:schemeClr val="tx1"/>
                </a:solidFill>
              </a:rPr>
              <a:t>vor</a:t>
            </a:r>
            <a:r>
              <a:rPr lang="en-US" sz="1600" dirty="0">
                <a:solidFill>
                  <a:schemeClr val="tx1"/>
                </a:solidFill>
              </a:rPr>
              <a:t> fi </a:t>
            </a:r>
            <a:r>
              <a:rPr lang="en-US" sz="1600" dirty="0" err="1">
                <a:solidFill>
                  <a:schemeClr val="tx1"/>
                </a:solidFill>
              </a:rPr>
              <a:t>garantate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toti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o-RO" sz="1600" dirty="0">
                <a:solidFill>
                  <a:schemeClr val="tx1"/>
                </a:solidFill>
              </a:rPr>
              <a:t>creditori</a:t>
            </a: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ro-RO" sz="1600" dirty="0">
                <a:solidFill>
                  <a:schemeClr val="tx1"/>
                </a:solidFill>
              </a:rPr>
              <a:t> </a:t>
            </a:r>
            <a:r>
              <a:rPr lang="ro-RO" sz="1600" i="1" dirty="0">
                <a:solidFill>
                  <a:schemeClr val="tx1"/>
                </a:solidFill>
              </a:rPr>
              <a:t>pro rata</a:t>
            </a:r>
            <a:r>
              <a:rPr lang="ro-RO" sz="1600" dirty="0">
                <a:solidFill>
                  <a:schemeClr val="tx1"/>
                </a:solidFill>
              </a:rPr>
              <a:t>, raportat la totalitatea garanțiilor; 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marL="411480" lvl="1" indent="0" algn="just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(iv) </a:t>
            </a:r>
            <a:r>
              <a:rPr lang="ro-RO" sz="1600" dirty="0">
                <a:solidFill>
                  <a:schemeClr val="tx1"/>
                </a:solidFill>
              </a:rPr>
              <a:t>î</a:t>
            </a:r>
            <a:r>
              <a:rPr lang="ro-RO" sz="1600" dirty="0" smtClean="0">
                <a:solidFill>
                  <a:schemeClr val="tx1"/>
                </a:solidFill>
              </a:rPr>
              <a:t>n cazul în care finanțarea debitorului este efectuată de către acționari/asociați, aceștia nu vor veni în concurs cu creditorii anteriori și deci nu vor avea prioritate la distribuire din bunurile grevate de sarcini în favoarea altor creditori, ci vor avea o creanță curentă și nu una garantată.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9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Remediile </a:t>
            </a:r>
            <a:r>
              <a:rPr lang="ro-RO" dirty="0" smtClean="0"/>
              <a:t>Codului insolvenței- </a:t>
            </a:r>
            <a:r>
              <a:rPr lang="ro-RO" i="1" dirty="0" smtClean="0"/>
              <a:t>continuare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1800" b="1" dirty="0" err="1"/>
              <a:t>Asigurarea</a:t>
            </a:r>
            <a:r>
              <a:rPr lang="en-US" sz="1800" b="1" dirty="0"/>
              <a:t> </a:t>
            </a:r>
            <a:r>
              <a:rPr lang="en-US" sz="1800" b="1" dirty="0" err="1"/>
              <a:t>unui</a:t>
            </a:r>
            <a:r>
              <a:rPr lang="en-US" sz="1800" b="1" dirty="0"/>
              <a:t> </a:t>
            </a:r>
            <a:r>
              <a:rPr lang="en-US" sz="1800" b="1" dirty="0" err="1"/>
              <a:t>cadru</a:t>
            </a:r>
            <a:r>
              <a:rPr lang="en-US" sz="1800" b="1" dirty="0"/>
              <a:t> </a:t>
            </a:r>
            <a:r>
              <a:rPr lang="en-US" sz="1800" b="1" dirty="0" err="1"/>
              <a:t>echilibrat</a:t>
            </a:r>
            <a:r>
              <a:rPr lang="en-US" sz="1800" b="1" dirty="0"/>
              <a:t> de </a:t>
            </a:r>
            <a:r>
              <a:rPr lang="en-US" sz="1800" b="1" dirty="0" err="1"/>
              <a:t>votare</a:t>
            </a:r>
            <a:r>
              <a:rPr lang="en-US" sz="1800" b="1" dirty="0"/>
              <a:t> a </a:t>
            </a:r>
            <a:r>
              <a:rPr lang="en-US" sz="1800" b="1" dirty="0" err="1"/>
              <a:t>planurilor</a:t>
            </a:r>
            <a:r>
              <a:rPr lang="en-US" sz="1800" b="1" dirty="0"/>
              <a:t> de </a:t>
            </a:r>
            <a:r>
              <a:rPr lang="en-US" sz="1800" b="1" dirty="0" err="1" smtClean="0"/>
              <a:t>reorganizare</a:t>
            </a:r>
            <a:r>
              <a:rPr lang="ro-RO" sz="1800" b="1" dirty="0" smtClean="0"/>
              <a:t>, prin:</a:t>
            </a:r>
          </a:p>
          <a:p>
            <a:pPr lvl="0" algn="just">
              <a:buFontTx/>
              <a:buChar char="-"/>
            </a:pPr>
            <a:r>
              <a:rPr lang="en-US" sz="1800" b="1" dirty="0" err="1" smtClean="0"/>
              <a:t>asigurarea</a:t>
            </a:r>
            <a:r>
              <a:rPr lang="en-US" sz="1800" b="1" dirty="0" smtClean="0"/>
              <a:t> </a:t>
            </a:r>
            <a:r>
              <a:rPr lang="en-US" sz="1800" b="1" dirty="0" err="1"/>
              <a:t>suportului</a:t>
            </a:r>
            <a:r>
              <a:rPr lang="en-US" sz="1800" b="1" dirty="0"/>
              <a:t> </a:t>
            </a:r>
            <a:r>
              <a:rPr lang="en-US" sz="1800" b="1" dirty="0" err="1"/>
              <a:t>unei</a:t>
            </a:r>
            <a:r>
              <a:rPr lang="en-US" sz="1800" b="1" dirty="0"/>
              <a:t> </a:t>
            </a:r>
            <a:r>
              <a:rPr lang="en-US" sz="1800" b="1" dirty="0" err="1"/>
              <a:t>majorități</a:t>
            </a:r>
            <a:r>
              <a:rPr lang="en-US" sz="1800" b="1" dirty="0"/>
              <a:t> </a:t>
            </a:r>
            <a:r>
              <a:rPr lang="ro-RO" sz="1800" b="1" dirty="0" smtClean="0"/>
              <a:t>valorice </a:t>
            </a:r>
            <a:r>
              <a:rPr lang="ro-RO" sz="1800" dirty="0" smtClean="0"/>
              <a:t>a</a:t>
            </a:r>
            <a:r>
              <a:rPr lang="en-US" sz="1800" dirty="0" smtClean="0"/>
              <a:t> </a:t>
            </a:r>
            <a:r>
              <a:rPr lang="en-US" sz="1800" dirty="0" err="1" smtClean="0"/>
              <a:t>creanțe</a:t>
            </a:r>
            <a:r>
              <a:rPr lang="ro-RO" sz="1800" dirty="0" smtClean="0"/>
              <a:t>lor prin introducerea unei condiții suplimentare de confirmare a planului;</a:t>
            </a:r>
          </a:p>
          <a:p>
            <a:pPr lvl="0" algn="just">
              <a:buFontTx/>
              <a:buChar char="-"/>
            </a:pPr>
            <a:r>
              <a:rPr lang="en-US" sz="1800" dirty="0" err="1" smtClean="0"/>
              <a:t>oferirea</a:t>
            </a:r>
            <a:r>
              <a:rPr lang="en-US" sz="1800" dirty="0" smtClean="0"/>
              <a:t> </a:t>
            </a:r>
            <a:r>
              <a:rPr lang="en-US" sz="1800" dirty="0" err="1"/>
              <a:t>către</a:t>
            </a:r>
            <a:r>
              <a:rPr lang="en-US" sz="1800" dirty="0"/>
              <a:t> </a:t>
            </a:r>
            <a:r>
              <a:rPr lang="ro-RO" sz="1800" dirty="0"/>
              <a:t>creditori </a:t>
            </a:r>
            <a:r>
              <a:rPr lang="en-US" sz="1800" dirty="0"/>
              <a:t>de </a:t>
            </a:r>
            <a:r>
              <a:rPr lang="en-US" sz="1800" dirty="0" err="1"/>
              <a:t>plăți</a:t>
            </a:r>
            <a:r>
              <a:rPr lang="en-US" sz="1800" dirty="0"/>
              <a:t> </a:t>
            </a:r>
            <a:r>
              <a:rPr lang="en-US" sz="1800" dirty="0" err="1"/>
              <a:t>egale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mari</a:t>
            </a:r>
            <a:r>
              <a:rPr lang="en-US" sz="1800" dirty="0"/>
              <a:t> </a:t>
            </a:r>
            <a:r>
              <a:rPr lang="en-US" sz="1800" dirty="0" err="1"/>
              <a:t>decât</a:t>
            </a:r>
            <a:r>
              <a:rPr lang="en-US" sz="1800" dirty="0"/>
              <a:t> </a:t>
            </a:r>
            <a:r>
              <a:rPr lang="en-US" sz="1800" dirty="0" err="1"/>
              <a:t>ar</a:t>
            </a:r>
            <a:r>
              <a:rPr lang="en-US" sz="1800" dirty="0"/>
              <a:t> </a:t>
            </a:r>
            <a:r>
              <a:rPr lang="en-US" sz="1800" dirty="0" err="1"/>
              <a:t>primi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caz</a:t>
            </a:r>
            <a:r>
              <a:rPr lang="en-US" sz="1800" dirty="0"/>
              <a:t> de </a:t>
            </a:r>
            <a:r>
              <a:rPr lang="en-US" sz="1800" dirty="0" err="1" smtClean="0"/>
              <a:t>faliment</a:t>
            </a:r>
            <a:r>
              <a:rPr lang="ro-RO" sz="1800" dirty="0" smtClean="0"/>
              <a:t> –</a:t>
            </a:r>
            <a:r>
              <a:rPr lang="ro-RO" sz="1800" b="1" dirty="0" smtClean="0"/>
              <a:t>introducerea definiției testului creditorului privat</a:t>
            </a:r>
            <a:r>
              <a:rPr lang="en-US" sz="1800" dirty="0" smtClean="0"/>
              <a:t>;</a:t>
            </a:r>
            <a:endParaRPr lang="ro-RO" sz="1800" dirty="0"/>
          </a:p>
          <a:p>
            <a:pPr lvl="0" algn="just">
              <a:buFontTx/>
              <a:buChar char="-"/>
            </a:pPr>
            <a:r>
              <a:rPr lang="en-US" sz="1800" b="1" dirty="0" err="1" smtClean="0"/>
              <a:t>revenirea</a:t>
            </a:r>
            <a:r>
              <a:rPr lang="en-US" sz="1800" b="1" dirty="0" smtClean="0"/>
              <a:t> </a:t>
            </a:r>
            <a:r>
              <a:rPr lang="en-US" sz="1800" b="1" dirty="0"/>
              <a:t>la </a:t>
            </a:r>
            <a:r>
              <a:rPr lang="en-US" sz="1800" b="1" dirty="0" err="1"/>
              <a:t>creanțele</a:t>
            </a:r>
            <a:r>
              <a:rPr lang="en-US" sz="1800" b="1" dirty="0"/>
              <a:t> </a:t>
            </a:r>
            <a:r>
              <a:rPr lang="en-US" sz="1800" b="1" dirty="0" err="1"/>
              <a:t>înregistrate</a:t>
            </a:r>
            <a:r>
              <a:rPr lang="en-US" sz="1800" b="1" dirty="0"/>
              <a:t> </a:t>
            </a:r>
            <a:r>
              <a:rPr lang="en-US" sz="1800" b="1" dirty="0" err="1"/>
              <a:t>în</a:t>
            </a:r>
            <a:r>
              <a:rPr lang="en-US" sz="1800" b="1" dirty="0"/>
              <a:t> </a:t>
            </a:r>
            <a:r>
              <a:rPr lang="en-US" sz="1800" b="1" dirty="0" err="1"/>
              <a:t>tabelul</a:t>
            </a:r>
            <a:r>
              <a:rPr lang="en-US" sz="1800" b="1" dirty="0"/>
              <a:t> </a:t>
            </a:r>
            <a:r>
              <a:rPr lang="en-US" sz="1800" b="1" dirty="0" err="1"/>
              <a:t>definitiv</a:t>
            </a:r>
            <a:r>
              <a:rPr lang="en-US" sz="1800" dirty="0"/>
              <a:t>,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situația</a:t>
            </a:r>
            <a:r>
              <a:rPr lang="en-US" sz="1800" dirty="0"/>
              <a:t> </a:t>
            </a:r>
            <a:r>
              <a:rPr lang="en-US" sz="1800" dirty="0" err="1"/>
              <a:t>eșuării</a:t>
            </a:r>
            <a:r>
              <a:rPr lang="en-US" sz="1800" dirty="0"/>
              <a:t> </a:t>
            </a:r>
            <a:r>
              <a:rPr lang="en-US" sz="1800" dirty="0" err="1"/>
              <a:t>planului</a:t>
            </a:r>
            <a:r>
              <a:rPr lang="en-US" sz="1800" dirty="0"/>
              <a:t>, </a:t>
            </a:r>
            <a:r>
              <a:rPr lang="en-US" sz="1800" dirty="0" err="1"/>
              <a:t>chiar</a:t>
            </a:r>
            <a:r>
              <a:rPr lang="en-US" sz="1800" dirty="0"/>
              <a:t> </a:t>
            </a:r>
            <a:r>
              <a:rPr lang="en-US" sz="1800" dirty="0" err="1"/>
              <a:t>dacă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plan </a:t>
            </a:r>
            <a:r>
              <a:rPr lang="en-US" sz="1800" dirty="0" err="1"/>
              <a:t>respectivele</a:t>
            </a:r>
            <a:r>
              <a:rPr lang="en-US" sz="1800" dirty="0"/>
              <a:t> </a:t>
            </a:r>
            <a:r>
              <a:rPr lang="en-US" sz="1800" dirty="0" err="1"/>
              <a:t>creanțe</a:t>
            </a:r>
            <a:r>
              <a:rPr lang="en-US" sz="1800" dirty="0"/>
              <a:t> </a:t>
            </a:r>
            <a:r>
              <a:rPr lang="en-US" sz="1800" dirty="0" err="1"/>
              <a:t>fuseseră</a:t>
            </a:r>
            <a:r>
              <a:rPr lang="en-US" sz="1800" dirty="0"/>
              <a:t> </a:t>
            </a:r>
            <a:r>
              <a:rPr lang="en-US" sz="1800" dirty="0" err="1"/>
              <a:t>diminuate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chiar</a:t>
            </a:r>
            <a:r>
              <a:rPr lang="en-US" sz="1800" dirty="0"/>
              <a:t> </a:t>
            </a:r>
            <a:r>
              <a:rPr lang="en-US" sz="1800" dirty="0" err="1" smtClean="0"/>
              <a:t>înlăturate</a:t>
            </a:r>
            <a:r>
              <a:rPr lang="ro-RO" sz="1800" dirty="0"/>
              <a:t> </a:t>
            </a:r>
            <a:r>
              <a:rPr lang="ro-RO" sz="1800" dirty="0" smtClean="0"/>
              <a:t>(</a:t>
            </a:r>
            <a:r>
              <a:rPr lang="ro-RO" sz="1800" smtClean="0"/>
              <a:t>art.140</a:t>
            </a:r>
            <a:r>
              <a:rPr lang="ro-RO" sz="1800" smtClean="0"/>
              <a:t>);</a:t>
            </a:r>
            <a:endParaRPr lang="ro-RO" sz="1800" dirty="0" smtClean="0"/>
          </a:p>
          <a:p>
            <a:pPr algn="just">
              <a:buFontTx/>
              <a:buChar char="-"/>
            </a:pPr>
            <a:r>
              <a:rPr lang="ro-RO" sz="1800" b="1" dirty="0"/>
              <a:t>o</a:t>
            </a:r>
            <a:r>
              <a:rPr lang="en-US" sz="1800" b="1" dirty="0" err="1"/>
              <a:t>bligativitatea</a:t>
            </a:r>
            <a:r>
              <a:rPr lang="en-US" sz="1800" b="1" dirty="0"/>
              <a:t> </a:t>
            </a:r>
            <a:r>
              <a:rPr lang="ro-RO" sz="1800" b="1" dirty="0" err="1" smtClean="0"/>
              <a:t>a</a:t>
            </a:r>
            <a:r>
              <a:rPr lang="en-US" sz="1800" b="1" dirty="0" err="1" smtClean="0"/>
              <a:t>dministratorului</a:t>
            </a:r>
            <a:r>
              <a:rPr lang="en-US" sz="1800" b="1" dirty="0" smtClean="0"/>
              <a:t> </a:t>
            </a:r>
            <a:r>
              <a:rPr lang="en-US" sz="1800" b="1" dirty="0" err="1"/>
              <a:t>judiciar</a:t>
            </a:r>
            <a:r>
              <a:rPr lang="en-US" sz="1800" b="1" dirty="0"/>
              <a:t> de a </a:t>
            </a:r>
            <a:r>
              <a:rPr lang="en-US" sz="1800" b="1" dirty="0" err="1"/>
              <a:t>solicita</a:t>
            </a:r>
            <a:r>
              <a:rPr lang="en-US" sz="1800" b="1" dirty="0"/>
              <a:t> </a:t>
            </a:r>
            <a:r>
              <a:rPr lang="en-US" sz="1800" b="1" dirty="0" err="1"/>
              <a:t>falimentul</a:t>
            </a:r>
            <a:r>
              <a:rPr lang="en-US" sz="1800" dirty="0"/>
              <a:t>,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ipoteza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care </a:t>
            </a:r>
            <a:r>
              <a:rPr lang="en-US" sz="1800" dirty="0" err="1" smtClean="0"/>
              <a:t>constată</a:t>
            </a:r>
            <a:r>
              <a:rPr lang="ro-RO" sz="1800" dirty="0" smtClean="0"/>
              <a:t> – în timpul planului- </a:t>
            </a:r>
            <a:r>
              <a:rPr lang="en-US" sz="1800" dirty="0" smtClean="0"/>
              <a:t> </a:t>
            </a:r>
            <a:r>
              <a:rPr lang="en-US" sz="1800" dirty="0" err="1"/>
              <a:t>pierderi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acumulări</a:t>
            </a:r>
            <a:r>
              <a:rPr lang="en-US" sz="1800" dirty="0"/>
              <a:t> de </a:t>
            </a:r>
            <a:r>
              <a:rPr lang="en-US" sz="1800" dirty="0" err="1"/>
              <a:t>noi</a:t>
            </a:r>
            <a:r>
              <a:rPr lang="en-US" sz="1800" dirty="0"/>
              <a:t> </a:t>
            </a:r>
            <a:r>
              <a:rPr lang="en-US" sz="1800" dirty="0" err="1" smtClean="0"/>
              <a:t>datorii</a:t>
            </a:r>
            <a:r>
              <a:rPr lang="en-US" sz="1800" dirty="0" smtClean="0"/>
              <a:t>; </a:t>
            </a:r>
            <a:endParaRPr lang="ro-RO" sz="1800" dirty="0" smtClean="0"/>
          </a:p>
          <a:p>
            <a:pPr algn="just">
              <a:buFontTx/>
              <a:buChar char="-"/>
            </a:pPr>
            <a:r>
              <a:rPr lang="ro-RO" sz="1800" b="1" dirty="0"/>
              <a:t>e</a:t>
            </a:r>
            <a:r>
              <a:rPr lang="ro-RO" sz="1800" b="1" dirty="0" smtClean="0"/>
              <a:t>liminarea dreptului creditorilor care controlează debitorul să voteze </a:t>
            </a:r>
            <a:r>
              <a:rPr lang="ro-RO" sz="1800" dirty="0" smtClean="0"/>
              <a:t>planul de reorganizare;</a:t>
            </a:r>
          </a:p>
          <a:p>
            <a:pPr algn="just">
              <a:buFontTx/>
              <a:buChar char="-"/>
            </a:pPr>
            <a:r>
              <a:rPr lang="ro-RO" sz="1800" b="1" dirty="0"/>
              <a:t>a</a:t>
            </a:r>
            <a:r>
              <a:rPr lang="ro-RO" sz="1800" b="1" dirty="0" smtClean="0"/>
              <a:t>sigurarea distribuirii plăților către creditori, în regim </a:t>
            </a:r>
            <a:r>
              <a:rPr lang="ro-RO" sz="1800" b="1" i="1" dirty="0" smtClean="0"/>
              <a:t>pro rata</a:t>
            </a:r>
            <a:r>
              <a:rPr lang="ro-RO" sz="1800" dirty="0" smtClean="0"/>
              <a:t>, din încasările realizate din activitatea curentă și vânzarea bunurilor libere de sarcini în perioada planului de reorganizare.</a:t>
            </a:r>
          </a:p>
          <a:p>
            <a:pPr>
              <a:buFontTx/>
              <a:buChar char="-"/>
            </a:pPr>
            <a:endParaRPr lang="ro-RO" sz="2000" dirty="0"/>
          </a:p>
          <a:p>
            <a:pPr lvl="0">
              <a:buFontTx/>
              <a:buChar char="-"/>
            </a:pPr>
            <a:endParaRPr lang="en-US" sz="2000" dirty="0"/>
          </a:p>
          <a:p>
            <a:pPr lvl="0">
              <a:buFontTx/>
              <a:buChar char="-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Remediile </a:t>
            </a:r>
            <a:r>
              <a:rPr lang="ro-RO" dirty="0" smtClean="0"/>
              <a:t>Codului </a:t>
            </a:r>
            <a:r>
              <a:rPr lang="ro-RO" dirty="0"/>
              <a:t>insolvenței- </a:t>
            </a:r>
            <a:r>
              <a:rPr lang="ro-RO" i="1" dirty="0"/>
              <a:t>continuare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dirty="0" smtClean="0"/>
              <a:t>Introducerea </a:t>
            </a:r>
            <a:r>
              <a:rPr lang="ro-RO" b="1" dirty="0" smtClean="0"/>
              <a:t>posibilității exprese a creditorilor curenți de a solicita intrarea în faliment</a:t>
            </a:r>
            <a:r>
              <a:rPr lang="ro-RO" dirty="0" smtClean="0"/>
              <a:t>, pentru neplata creanțelor exigibile de 30 de zile;</a:t>
            </a:r>
          </a:p>
          <a:p>
            <a:pPr algn="just"/>
            <a:r>
              <a:rPr lang="ro-RO" dirty="0" smtClean="0"/>
              <a:t>Introducerea obligativității de soluționare a litigiilor privind existența/cuantumul creanțelor curente în </a:t>
            </a:r>
            <a:r>
              <a:rPr lang="ro-RO" b="1" dirty="0" smtClean="0"/>
              <a:t>competența exclusivă a judecătorului sindic</a:t>
            </a:r>
            <a:r>
              <a:rPr lang="ro-RO" dirty="0" smtClean="0"/>
              <a:t>;</a:t>
            </a:r>
          </a:p>
          <a:p>
            <a:pPr algn="just"/>
            <a:r>
              <a:rPr lang="ro-RO" dirty="0" smtClean="0"/>
              <a:t>Introducerea </a:t>
            </a:r>
            <a:r>
              <a:rPr lang="ro-RO" b="1" dirty="0" smtClean="0"/>
              <a:t>condițiilor expres și limitativ prevăzute, în care cererea de faliment poate fi respinsă </a:t>
            </a:r>
            <a:r>
              <a:rPr lang="ro-RO" dirty="0" smtClean="0"/>
              <a:t>de către judecătorul sindic, respectiv:</a:t>
            </a:r>
          </a:p>
          <a:p>
            <a:pPr marL="109728" indent="0" algn="just">
              <a:buNone/>
            </a:pPr>
            <a:r>
              <a:rPr lang="ro-RO" dirty="0" smtClean="0"/>
              <a:t>- creanța curentă este achitată;</a:t>
            </a:r>
          </a:p>
          <a:p>
            <a:pPr marL="109728" indent="0" algn="just">
              <a:buNone/>
            </a:pPr>
            <a:r>
              <a:rPr lang="ro-RO" dirty="0" smtClean="0"/>
              <a:t>- creanța curentă nu este datorată;</a:t>
            </a:r>
          </a:p>
          <a:p>
            <a:pPr marL="109728" indent="0" algn="just">
              <a:buNone/>
            </a:pPr>
            <a:r>
              <a:rPr lang="ro-RO" dirty="0" smtClean="0"/>
              <a:t>- debitorul încheie o convenție de plată cu creditorul curent.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9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2400" b="1" dirty="0" smtClean="0">
                <a:latin typeface="+mn-lt"/>
              </a:rPr>
              <a:t>Dispoziții esențiale introduse prin Codul Insolvenței, cu impact asupra procedurilor de reorganizare/faliment 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o-RO" dirty="0" smtClean="0"/>
          </a:p>
          <a:p>
            <a:pPr algn="just"/>
            <a:r>
              <a:rPr lang="ro-RO" dirty="0"/>
              <a:t>Ridicarea procentului </a:t>
            </a:r>
            <a:r>
              <a:rPr lang="ro-RO" dirty="0" smtClean="0"/>
              <a:t>de omologare a concordatului preventiv de la 80% la 90% din total creanțe;</a:t>
            </a:r>
          </a:p>
          <a:p>
            <a:pPr algn="just"/>
            <a:r>
              <a:rPr lang="ro-RO" dirty="0" smtClean="0"/>
              <a:t>Reducerea duratei planului de reorganizare de la 3 ani la 1 an, cu posibilitate de prelungire pentru 12 luni;</a:t>
            </a:r>
          </a:p>
          <a:p>
            <a:pPr algn="just"/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ro-RO" dirty="0" smtClean="0"/>
              <a:t>procentului de confirmare a planului de reorganizare la 50% din total creanțe;</a:t>
            </a:r>
          </a:p>
          <a:p>
            <a:pPr algn="just"/>
            <a:r>
              <a:rPr lang="ro-RO" dirty="0" smtClean="0"/>
              <a:t>Introducerea posibilității exprese de executare silită în favoarea deținătorilor de creanțe curente.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2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 smtClean="0">
                <a:latin typeface="+mn-lt"/>
              </a:rPr>
              <a:t>Argumentele prezentate în susținerea</a:t>
            </a:r>
            <a:br>
              <a:rPr lang="ro-RO" sz="2400" b="1" dirty="0" smtClean="0">
                <a:latin typeface="+mn-lt"/>
              </a:rPr>
            </a:br>
            <a:r>
              <a:rPr lang="ro-RO" sz="2400" b="1" dirty="0" smtClean="0">
                <a:latin typeface="+mn-lt"/>
              </a:rPr>
              <a:t>acestor elemente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o-RO" b="1" dirty="0"/>
              <a:t>accesul mult prea facil al debitorului la confirmarea unui plan de </a:t>
            </a:r>
            <a:r>
              <a:rPr lang="ro-RO" b="1" dirty="0" smtClean="0"/>
              <a:t>reorganizare, prin:</a:t>
            </a:r>
          </a:p>
          <a:p>
            <a:pPr algn="just">
              <a:buFontTx/>
              <a:buChar char="-"/>
            </a:pPr>
            <a:r>
              <a:rPr lang="ro-RO" dirty="0" smtClean="0"/>
              <a:t>lipsa </a:t>
            </a:r>
            <a:r>
              <a:rPr lang="ro-RO" dirty="0"/>
              <a:t>susținerii din partea majorității valorice a creanțelor</a:t>
            </a:r>
            <a:r>
              <a:rPr lang="ro-RO" dirty="0" smtClean="0"/>
              <a:t>;</a:t>
            </a:r>
          </a:p>
          <a:p>
            <a:pPr algn="just">
              <a:buFontTx/>
              <a:buChar char="-"/>
            </a:pPr>
            <a:r>
              <a:rPr lang="ro-RO" dirty="0" smtClean="0"/>
              <a:t>posibilitatea de a efectua plăți prin planul de reorganizare nu în tranșe egale ci progresive, </a:t>
            </a:r>
            <a:r>
              <a:rPr lang="ro-RO" b="1" dirty="0" smtClean="0"/>
              <a:t>lăsând la finalul duratei planului, pe cele mai importante, ca valoare;</a:t>
            </a:r>
          </a:p>
          <a:p>
            <a:pPr marL="109728" indent="0" algn="just">
              <a:buNone/>
            </a:pPr>
            <a:endParaRPr lang="ro-RO" b="1" dirty="0" smtClean="0"/>
          </a:p>
          <a:p>
            <a:pPr algn="just"/>
            <a:r>
              <a:rPr lang="ro-RO" b="1" dirty="0"/>
              <a:t>concurența neloială între cei aflați în insolvență și cei care își exercită activitatea în afara </a:t>
            </a:r>
            <a:r>
              <a:rPr lang="ro-RO" b="1" dirty="0" smtClean="0"/>
              <a:t>procedurii;</a:t>
            </a:r>
            <a:endParaRPr lang="ro-RO" b="1" dirty="0"/>
          </a:p>
          <a:p>
            <a:pPr marL="109728" indent="0" algn="just">
              <a:buNone/>
            </a:pPr>
            <a:endParaRPr lang="ro-RO" b="1" dirty="0" smtClean="0"/>
          </a:p>
          <a:p>
            <a:pPr algn="just"/>
            <a:r>
              <a:rPr lang="ro-RO" b="1" dirty="0"/>
              <a:t>insuficienta protecție a creditorilor cu creanțe curente, acumularea de datorii și evaziunea </a:t>
            </a:r>
            <a:r>
              <a:rPr lang="ro-RO" b="1" dirty="0" smtClean="0"/>
              <a:t>fiscală.</a:t>
            </a:r>
            <a:endParaRPr lang="ro-RO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6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2482</TotalTime>
  <Words>1203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ELEMENTE DE NOUTATE ÎN CODUL INSOLVENȚEI - argumente pro și contra -</vt:lpstr>
      <vt:lpstr> </vt:lpstr>
      <vt:lpstr>Neajunsuri ale Legii nr. 85/2006</vt:lpstr>
      <vt:lpstr>Remediile Codului insolvenței</vt:lpstr>
      <vt:lpstr>Remediile Codului insolvenței- continuare</vt:lpstr>
      <vt:lpstr>Remediile Codului insolvenței- continuare</vt:lpstr>
      <vt:lpstr>Remediile Codului insolvenței- continuare</vt:lpstr>
      <vt:lpstr>Dispoziții esențiale introduse prin Codul Insolvenței, cu impact asupra procedurilor de reorganizare/faliment </vt:lpstr>
      <vt:lpstr>Argumentele prezentate în susținerea acestor elemente</vt:lpstr>
      <vt:lpstr>Concluziile....</vt:lpstr>
      <vt:lpstr>Posibile efecte...</vt:lpstr>
      <vt:lpstr>Executarea silită a creanțelor curente - măsura poate crea conflicte între: </vt:lpstr>
      <vt:lpstr>ÎN LOC DE CONCLUZII...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efectele clauzelor prin care se instituie sanctiuni față de debitor, ca urmare a deschiderii procedurii de insolventa</dc:title>
  <dc:creator>Cristi</dc:creator>
  <cp:lastModifiedBy>Andreea</cp:lastModifiedBy>
  <cp:revision>177</cp:revision>
  <cp:lastPrinted>2013-10-15T14:06:36Z</cp:lastPrinted>
  <dcterms:created xsi:type="dcterms:W3CDTF">2011-09-06T20:52:18Z</dcterms:created>
  <dcterms:modified xsi:type="dcterms:W3CDTF">2013-10-15T14:16:35Z</dcterms:modified>
</cp:coreProperties>
</file>